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88CF8-D30F-4FAB-83F0-16A4CFC9AA2B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</dgm:pt>
    <dgm:pt modelId="{06568709-15EE-407B-905F-B00DA2A751AE}">
      <dgm:prSet phldrT="[Text]"/>
      <dgm:spPr/>
      <dgm:t>
        <a:bodyPr/>
        <a:lstStyle/>
        <a:p>
          <a:r>
            <a:rPr lang="en-US" dirty="0" smtClean="0"/>
            <a:t>A self-portrait of  Van Gogh, made in 1887</a:t>
          </a:r>
          <a:endParaRPr lang="en-US" dirty="0"/>
        </a:p>
      </dgm:t>
    </dgm:pt>
    <dgm:pt modelId="{60934FE0-3DA4-4AF0-A0EA-E3C5E6820C99}" type="parTrans" cxnId="{0C9F006E-6240-4ACD-8156-B0C45B7E4706}">
      <dgm:prSet/>
      <dgm:spPr/>
      <dgm:t>
        <a:bodyPr/>
        <a:lstStyle/>
        <a:p>
          <a:endParaRPr lang="en-US"/>
        </a:p>
      </dgm:t>
    </dgm:pt>
    <dgm:pt modelId="{5A112816-B828-44FA-AAB5-DE939AE1FFE4}" type="sibTrans" cxnId="{0C9F006E-6240-4ACD-8156-B0C45B7E4706}">
      <dgm:prSet/>
      <dgm:spPr/>
      <dgm:t>
        <a:bodyPr/>
        <a:lstStyle/>
        <a:p>
          <a:endParaRPr lang="en-US"/>
        </a:p>
      </dgm:t>
    </dgm:pt>
    <dgm:pt modelId="{E2032C14-49EA-4C45-99D4-CE7A2F5F1F07}" type="pres">
      <dgm:prSet presAssocID="{D8F88CF8-D30F-4FAB-83F0-16A4CFC9AA2B}" presName="Name0" presStyleCnt="0">
        <dgm:presLayoutVars>
          <dgm:chMax/>
          <dgm:chPref/>
          <dgm:dir/>
          <dgm:animLvl val="lvl"/>
        </dgm:presLayoutVars>
      </dgm:prSet>
      <dgm:spPr/>
    </dgm:pt>
    <dgm:pt modelId="{98EC3DCE-CB3F-4B82-8132-108600C929AB}" type="pres">
      <dgm:prSet presAssocID="{06568709-15EE-407B-905F-B00DA2A751AE}" presName="composite" presStyleCnt="0"/>
      <dgm:spPr/>
    </dgm:pt>
    <dgm:pt modelId="{DE66E1D3-A842-4F2A-892B-10C11555FC33}" type="pres">
      <dgm:prSet presAssocID="{06568709-15EE-407B-905F-B00DA2A751AE}" presName="ParentAccentShape" presStyleLbl="trBgShp" presStyleIdx="0" presStyleCnt="1"/>
      <dgm:spPr/>
    </dgm:pt>
    <dgm:pt modelId="{EC3DFCC0-CB5F-4873-9326-2AA8AC0B7ED9}" type="pres">
      <dgm:prSet presAssocID="{06568709-15EE-407B-905F-B00DA2A751AE}" presName="ParentText" presStyleLbl="revTx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FD40C5-3628-43DB-9956-2F99859EC5CA}" type="pres">
      <dgm:prSet presAssocID="{06568709-15EE-407B-905F-B00DA2A751AE}" presName="ChildText" presStyleLbl="revTx" presStyleIdx="1" presStyleCnt="2">
        <dgm:presLayoutVars>
          <dgm:chMax val="0"/>
          <dgm:chPref val="0"/>
        </dgm:presLayoutVars>
      </dgm:prSet>
      <dgm:spPr/>
    </dgm:pt>
    <dgm:pt modelId="{D5CA555E-57E5-45F2-A61B-9702B7AC7BB4}" type="pres">
      <dgm:prSet presAssocID="{06568709-15EE-407B-905F-B00DA2A751AE}" presName="ChildAccentShape" presStyleLbl="trBgShp" presStyleIdx="0" presStyleCnt="1"/>
      <dgm:spPr/>
    </dgm:pt>
    <dgm:pt modelId="{8F68A2F7-E613-4883-A22B-EFC5C118879D}" type="pres">
      <dgm:prSet presAssocID="{06568709-15EE-407B-905F-B00DA2A751AE}" presName="Image" presStyleLbl="align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</dgm:spPr>
    </dgm:pt>
  </dgm:ptLst>
  <dgm:cxnLst>
    <dgm:cxn modelId="{20D30EEC-A9A9-47FB-873B-14C78994AB41}" type="presOf" srcId="{06568709-15EE-407B-905F-B00DA2A751AE}" destId="{EC3DFCC0-CB5F-4873-9326-2AA8AC0B7ED9}" srcOrd="0" destOrd="0" presId="urn:microsoft.com/office/officeart/2009/3/layout/SnapshotPictureList"/>
    <dgm:cxn modelId="{DF519F92-5CBA-4B87-B9CF-0310E25887B1}" type="presOf" srcId="{D8F88CF8-D30F-4FAB-83F0-16A4CFC9AA2B}" destId="{E2032C14-49EA-4C45-99D4-CE7A2F5F1F07}" srcOrd="0" destOrd="0" presId="urn:microsoft.com/office/officeart/2009/3/layout/SnapshotPictureList"/>
    <dgm:cxn modelId="{0C9F006E-6240-4ACD-8156-B0C45B7E4706}" srcId="{D8F88CF8-D30F-4FAB-83F0-16A4CFC9AA2B}" destId="{06568709-15EE-407B-905F-B00DA2A751AE}" srcOrd="0" destOrd="0" parTransId="{60934FE0-3DA4-4AF0-A0EA-E3C5E6820C99}" sibTransId="{5A112816-B828-44FA-AAB5-DE939AE1FFE4}"/>
    <dgm:cxn modelId="{15A72CF2-E514-472C-87DA-9130F99BA4DD}" type="presParOf" srcId="{E2032C14-49EA-4C45-99D4-CE7A2F5F1F07}" destId="{98EC3DCE-CB3F-4B82-8132-108600C929AB}" srcOrd="0" destOrd="0" presId="urn:microsoft.com/office/officeart/2009/3/layout/SnapshotPictureList"/>
    <dgm:cxn modelId="{C44624EC-938C-462A-B8FE-4018BBB19CE8}" type="presParOf" srcId="{98EC3DCE-CB3F-4B82-8132-108600C929AB}" destId="{DE66E1D3-A842-4F2A-892B-10C11555FC33}" srcOrd="0" destOrd="0" presId="urn:microsoft.com/office/officeart/2009/3/layout/SnapshotPictureList"/>
    <dgm:cxn modelId="{1B18A774-A50D-400A-9E78-FD723953FF31}" type="presParOf" srcId="{98EC3DCE-CB3F-4B82-8132-108600C929AB}" destId="{EC3DFCC0-CB5F-4873-9326-2AA8AC0B7ED9}" srcOrd="1" destOrd="0" presId="urn:microsoft.com/office/officeart/2009/3/layout/SnapshotPictureList"/>
    <dgm:cxn modelId="{E599C58A-464C-4CC7-B174-CBB725FF51FE}" type="presParOf" srcId="{98EC3DCE-CB3F-4B82-8132-108600C929AB}" destId="{01FD40C5-3628-43DB-9956-2F99859EC5CA}" srcOrd="2" destOrd="0" presId="urn:microsoft.com/office/officeart/2009/3/layout/SnapshotPictureList"/>
    <dgm:cxn modelId="{E7E84C7B-E0AF-4E29-8346-C72549160936}" type="presParOf" srcId="{98EC3DCE-CB3F-4B82-8132-108600C929AB}" destId="{D5CA555E-57E5-45F2-A61B-9702B7AC7BB4}" srcOrd="3" destOrd="0" presId="urn:microsoft.com/office/officeart/2009/3/layout/SnapshotPictureList"/>
    <dgm:cxn modelId="{900C881C-A589-49CB-B6FD-C1DDF35E6C9F}" type="presParOf" srcId="{98EC3DCE-CB3F-4B82-8132-108600C929AB}" destId="{8F68A2F7-E613-4883-A22B-EFC5C118879D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66E1D3-A842-4F2A-892B-10C11555FC33}">
      <dsp:nvSpPr>
        <dsp:cNvPr id="0" name=""/>
        <dsp:cNvSpPr/>
      </dsp:nvSpPr>
      <dsp:spPr>
        <a:xfrm>
          <a:off x="145456" y="2243305"/>
          <a:ext cx="3783086" cy="2692086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8A2F7-E613-4883-A22B-EFC5C118879D}">
      <dsp:nvSpPr>
        <dsp:cNvPr id="0" name=""/>
        <dsp:cNvSpPr/>
      </dsp:nvSpPr>
      <dsp:spPr>
        <a:xfrm>
          <a:off x="0" y="1920737"/>
          <a:ext cx="3637630" cy="25464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DFCC0-CB5F-4873-9326-2AA8AC0B7ED9}">
      <dsp:nvSpPr>
        <dsp:cNvPr id="0" name=""/>
        <dsp:cNvSpPr/>
      </dsp:nvSpPr>
      <dsp:spPr>
        <a:xfrm>
          <a:off x="293357" y="4468120"/>
          <a:ext cx="3489729" cy="319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3340" rIns="1422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 self-portrait of  Van Gogh, made in 1887</a:t>
          </a:r>
          <a:endParaRPr lang="en-US" sz="1400" kern="1200" dirty="0"/>
        </a:p>
      </dsp:txBody>
      <dsp:txXfrm>
        <a:off x="293357" y="4468120"/>
        <a:ext cx="3489729" cy="319553"/>
      </dsp:txXfrm>
    </dsp:sp>
    <dsp:sp modelId="{01FD40C5-3628-43DB-9956-2F99859EC5CA}">
      <dsp:nvSpPr>
        <dsp:cNvPr id="0" name=""/>
        <dsp:cNvSpPr/>
      </dsp:nvSpPr>
      <dsp:spPr>
        <a:xfrm>
          <a:off x="4082555" y="2243305"/>
          <a:ext cx="1729585" cy="2692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6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3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3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2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38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29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81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0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1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9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6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5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83820F-0559-4036-A6DE-E90BC5F42947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D319D7-EE74-452A-9C0A-DB104AD7D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he_Starry_Night" TargetMode="External"/><Relationship Id="rId2" Type="http://schemas.openxmlformats.org/officeDocument/2006/relationships/hyperlink" Target="https://en.wikipedia.org/wiki/Vincent_van_Gog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Post-Impressionism" TargetMode="External"/><Relationship Id="rId4" Type="http://schemas.openxmlformats.org/officeDocument/2006/relationships/hyperlink" Target="https://en.wikipedia.org/wiki/Sunflowers_(Van_Gogh_series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Vincent Van Gogh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Joseph Barr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3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4312" y="102495"/>
            <a:ext cx="10018713" cy="1752599"/>
          </a:xfrm>
        </p:spPr>
        <p:txBody>
          <a:bodyPr/>
          <a:lstStyle/>
          <a:p>
            <a:r>
              <a:rPr lang="en-US" dirty="0" smtClean="0"/>
              <a:t>About Van Gogh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84312" y="2057400"/>
            <a:ext cx="4895055" cy="45512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Was born on March 30, 1853 in Zundert, Netherlands and died on July 29, 1890 in France</a:t>
            </a:r>
          </a:p>
          <a:p>
            <a:r>
              <a:rPr lang="en-US" dirty="0" smtClean="0"/>
              <a:t>Was an Art Dealer and Missionary before becoming an artist</a:t>
            </a:r>
          </a:p>
          <a:p>
            <a:r>
              <a:rPr lang="en-US" dirty="0" smtClean="0"/>
              <a:t>Suffered from mental illness throughout his life</a:t>
            </a:r>
          </a:p>
          <a:p>
            <a:r>
              <a:rPr lang="en-US" dirty="0" smtClean="0"/>
              <a:t>Was a Post-Impressionist Artist and helped the movement gain </a:t>
            </a:r>
            <a:r>
              <a:rPr lang="en-US" dirty="0" smtClean="0"/>
              <a:t>popularity</a:t>
            </a:r>
          </a:p>
          <a:p>
            <a:r>
              <a:rPr lang="en-US" dirty="0" smtClean="0"/>
              <a:t>Used swirling and vibrant colors to display his emotions and thoughts</a:t>
            </a:r>
            <a:endParaRPr lang="en-US" dirty="0" smtClean="0"/>
          </a:p>
          <a:p>
            <a:r>
              <a:rPr lang="en-US" dirty="0" smtClean="0"/>
              <a:t>Had painted over 2,100 landscapes, still-</a:t>
            </a:r>
            <a:r>
              <a:rPr lang="en-US" dirty="0" err="1" smtClean="0"/>
              <a:t>lifes</a:t>
            </a:r>
            <a:r>
              <a:rPr lang="en-US" dirty="0" smtClean="0"/>
              <a:t>, and portraits in the last few years of his life</a:t>
            </a:r>
          </a:p>
          <a:p>
            <a:r>
              <a:rPr lang="en-US" dirty="0" smtClean="0"/>
              <a:t>Was found of Oil-on-Canvas paintings and painted 810 Oil-on-Canvas works</a:t>
            </a:r>
          </a:p>
          <a:p>
            <a:r>
              <a:rPr lang="en-US" dirty="0" smtClean="0"/>
              <a:t>Didn’t become world-renowned and famous until after his death</a:t>
            </a:r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4664766"/>
              </p:ext>
            </p:extLst>
          </p:nvPr>
        </p:nvGraphicFramePr>
        <p:xfrm>
          <a:off x="7521263" y="415636"/>
          <a:ext cx="6111610" cy="6856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182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32008"/>
            <a:ext cx="10018713" cy="1752599"/>
          </a:xfrm>
        </p:spPr>
        <p:txBody>
          <a:bodyPr/>
          <a:lstStyle/>
          <a:p>
            <a:r>
              <a:rPr lang="en-US" dirty="0" smtClean="0"/>
              <a:t>Two Artworks of Van Gogh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3335337"/>
            <a:ext cx="4607188" cy="576262"/>
          </a:xfrm>
        </p:spPr>
        <p:txBody>
          <a:bodyPr/>
          <a:lstStyle/>
          <a:p>
            <a:r>
              <a:rPr lang="en-US" dirty="0" smtClean="0"/>
              <a:t>The Starry Night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4003958"/>
            <a:ext cx="4895056" cy="26254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Oil-on-Canvas painting made in 1889</a:t>
            </a:r>
          </a:p>
          <a:p>
            <a:r>
              <a:rPr lang="en-US" dirty="0" smtClean="0"/>
              <a:t>An abstract landscape of the view out of a window in his </a:t>
            </a:r>
            <a:r>
              <a:rPr lang="en-US" dirty="0" smtClean="0"/>
              <a:t>house before </a:t>
            </a:r>
            <a:r>
              <a:rPr lang="en-US" dirty="0" smtClean="0"/>
              <a:t>sunrise with a fictionalized village in the </a:t>
            </a:r>
            <a:r>
              <a:rPr lang="en-US" dirty="0" smtClean="0"/>
              <a:t>foreground</a:t>
            </a:r>
          </a:p>
          <a:p>
            <a:r>
              <a:rPr lang="en-US" dirty="0" smtClean="0"/>
              <a:t>Use of blues and yellows to color abstract swirls and stars in the night sky</a:t>
            </a:r>
          </a:p>
          <a:p>
            <a:r>
              <a:rPr lang="en-US" dirty="0" smtClean="0"/>
              <a:t>Van </a:t>
            </a:r>
            <a:r>
              <a:rPr lang="en-US" dirty="0" smtClean="0"/>
              <a:t>Gogh’s most infamous work and one of the most famous and recognizable paintings ever made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3335337"/>
            <a:ext cx="4622537" cy="576262"/>
          </a:xfrm>
        </p:spPr>
        <p:txBody>
          <a:bodyPr/>
          <a:lstStyle/>
          <a:p>
            <a:r>
              <a:rPr lang="en-US" dirty="0" smtClean="0"/>
              <a:t>Sunflowers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88" y="1397000"/>
            <a:ext cx="2444412" cy="193923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634" y="1397448"/>
            <a:ext cx="1535655" cy="1938337"/>
          </a:xfrm>
          <a:prstGeom prst="rect">
            <a:avLst/>
          </a:prstGeom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6607968" y="4003958"/>
            <a:ext cx="4895056" cy="24558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Oil-on-Canvas painting made in 1888</a:t>
            </a:r>
          </a:p>
          <a:p>
            <a:r>
              <a:rPr lang="en-US" dirty="0" smtClean="0"/>
              <a:t>A </a:t>
            </a:r>
            <a:r>
              <a:rPr lang="en-US" dirty="0" smtClean="0"/>
              <a:t>yellow-tinted still-life </a:t>
            </a:r>
            <a:r>
              <a:rPr lang="en-US" dirty="0" smtClean="0"/>
              <a:t>of a pot of sunflower plants that was part of a two-series still-life project on sunflowers</a:t>
            </a:r>
          </a:p>
          <a:p>
            <a:r>
              <a:rPr lang="en-US" dirty="0" smtClean="0"/>
              <a:t>Multiple versions and renditions of the painting were made by Van Gogh, the fourth one, shown above is the most well-known</a:t>
            </a:r>
          </a:p>
        </p:txBody>
      </p:sp>
    </p:spTree>
    <p:extLst>
      <p:ext uri="{BB962C8B-B14F-4D97-AF65-F5344CB8AC3E}">
        <p14:creationId xmlns:p14="http://schemas.microsoft.com/office/powerpoint/2010/main" val="89300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39890"/>
            <a:ext cx="10018713" cy="1752599"/>
          </a:xfrm>
        </p:spPr>
        <p:txBody>
          <a:bodyPr/>
          <a:lstStyle/>
          <a:p>
            <a:r>
              <a:rPr lang="en-US" dirty="0" smtClean="0"/>
              <a:t>Post-Impressionism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42699"/>
            <a:ext cx="10018713" cy="364850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Created by Paul </a:t>
            </a:r>
            <a:r>
              <a:rPr lang="en-US" dirty="0"/>
              <a:t>Cézanne </a:t>
            </a:r>
            <a:r>
              <a:rPr lang="en-US" dirty="0" smtClean="0"/>
              <a:t>and was a predominant art form from the mid 1880’s to the early 1900’s</a:t>
            </a:r>
          </a:p>
          <a:p>
            <a:r>
              <a:rPr lang="en-US" dirty="0" smtClean="0"/>
              <a:t>Was a largely French movement and had a broad emphasis in abstraction and symbolism</a:t>
            </a:r>
          </a:p>
          <a:p>
            <a:r>
              <a:rPr lang="en-US" dirty="0" smtClean="0"/>
              <a:t>Was created to combat the natural colors and loss of structure in Impressionist works</a:t>
            </a:r>
          </a:p>
          <a:p>
            <a:r>
              <a:rPr lang="en-US" dirty="0" smtClean="0"/>
              <a:t>Post-Impressionists used vivid and </a:t>
            </a:r>
            <a:r>
              <a:rPr lang="en-US" dirty="0" smtClean="0"/>
              <a:t>abstract colors</a:t>
            </a:r>
            <a:r>
              <a:rPr lang="en-US" dirty="0" smtClean="0"/>
              <a:t>, applied excessive amounts of paint to their work, emphasized geometric shapes, and focused on real-life subject matter</a:t>
            </a:r>
            <a:endParaRPr lang="en-US" dirty="0"/>
          </a:p>
          <a:p>
            <a:r>
              <a:rPr lang="en-US" dirty="0" smtClean="0"/>
              <a:t>The movement wasn’t unanimous and led to multiple offshoots such as Neo-Impressionism, Symbolism, Pointillism, and </a:t>
            </a:r>
            <a:r>
              <a:rPr lang="en-US" dirty="0" err="1" smtClean="0"/>
              <a:t>Synthetsim</a:t>
            </a:r>
            <a:endParaRPr lang="en-US" dirty="0" smtClean="0"/>
          </a:p>
          <a:p>
            <a:r>
              <a:rPr lang="en-US" dirty="0" smtClean="0"/>
              <a:t>There was no definite end to Post-Impressionism but it was followed by Modernism, Fauvism, and Cubism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89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35082"/>
            <a:ext cx="10018713" cy="1752599"/>
          </a:xfrm>
        </p:spPr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887681"/>
            <a:ext cx="10018713" cy="3124201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en.wikipedia.org/wiki/Vincent_van_Gogh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en.wikipedia.org/wiki/The_Starry_Night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https://en.wikipedia.org/wiki/Sunflowers_(Van_Gogh_series</a:t>
            </a:r>
            <a:r>
              <a:rPr lang="en-US" dirty="0" smtClean="0">
                <a:hlinkClick r:id="rId4"/>
              </a:rPr>
              <a:t>)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en.wikipedia.org/wiki/Post-Impressionism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72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94</TotalTime>
  <Words>355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Vincent Van Gogh</vt:lpstr>
      <vt:lpstr>About Van Gogh</vt:lpstr>
      <vt:lpstr>Two Artworks of Van Gogh</vt:lpstr>
      <vt:lpstr>Post-Impressionism</vt:lpstr>
      <vt:lpstr>Bibliography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Vincent Van Gogh</dc:title>
  <dc:creator>9253570</dc:creator>
  <cp:lastModifiedBy>9253570</cp:lastModifiedBy>
  <cp:revision>12</cp:revision>
  <dcterms:created xsi:type="dcterms:W3CDTF">2017-05-02T15:19:15Z</dcterms:created>
  <dcterms:modified xsi:type="dcterms:W3CDTF">2017-05-03T15:52:49Z</dcterms:modified>
</cp:coreProperties>
</file>